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1"/>
  </p:notesMasterIdLst>
  <p:sldIdLst>
    <p:sldId id="290" r:id="rId5"/>
    <p:sldId id="291" r:id="rId6"/>
    <p:sldId id="292" r:id="rId7"/>
    <p:sldId id="333" r:id="rId8"/>
    <p:sldId id="335" r:id="rId9"/>
    <p:sldId id="275" r:id="rId10"/>
    <p:sldId id="278" r:id="rId11"/>
    <p:sldId id="259" r:id="rId12"/>
    <p:sldId id="276" r:id="rId13"/>
    <p:sldId id="279" r:id="rId14"/>
    <p:sldId id="280" r:id="rId15"/>
    <p:sldId id="281" r:id="rId16"/>
    <p:sldId id="282" r:id="rId17"/>
    <p:sldId id="283" r:id="rId18"/>
    <p:sldId id="284" r:id="rId19"/>
    <p:sldId id="33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F157D-A742-4FDF-86FB-D9736D36E170}" v="15" dt="2022-10-10T14:54:36.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426" autoAdjust="0"/>
  </p:normalViewPr>
  <p:slideViewPr>
    <p:cSldViewPr snapToGrid="0">
      <p:cViewPr varScale="1">
        <p:scale>
          <a:sx n="59" d="100"/>
          <a:sy n="59" d="100"/>
        </p:scale>
        <p:origin x="1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7A3A-C184-4F9E-822C-F62CF371A5E4}" type="datetimeFigureOut">
              <a:rPr lang="nl-NL" smtClean="0"/>
              <a:t>5-10-2023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F70D4-9B8A-44AF-B911-8C286BFDB628}" type="slidenum">
              <a:rPr lang="nl-NL" smtClean="0"/>
              <a:t>‹nr.›</a:t>
            </a:fld>
            <a:endParaRPr lang="nl-NL"/>
          </a:p>
        </p:txBody>
      </p:sp>
    </p:spTree>
    <p:extLst>
      <p:ext uri="{BB962C8B-B14F-4D97-AF65-F5344CB8AC3E}">
        <p14:creationId xmlns:p14="http://schemas.microsoft.com/office/powerpoint/2010/main" val="283623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8</a:t>
            </a:fld>
            <a:endParaRPr lang="nl-NL"/>
          </a:p>
        </p:txBody>
      </p:sp>
    </p:spTree>
    <p:extLst>
      <p:ext uri="{BB962C8B-B14F-4D97-AF65-F5344CB8AC3E}">
        <p14:creationId xmlns:p14="http://schemas.microsoft.com/office/powerpoint/2010/main" val="28377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Standen: maatschappelijke groepen met hun</a:t>
            </a:r>
            <a:r>
              <a:rPr lang="nl-NL" baseline="0" dirty="0"/>
              <a:t> eigen rechten en plichten. </a:t>
            </a:r>
          </a:p>
          <a:p>
            <a:r>
              <a:rPr lang="nl-NL" baseline="0" dirty="0"/>
              <a:t>Standenmaatschappij: Iedere stand zijn eigen plicht. </a:t>
            </a:r>
          </a:p>
          <a:p>
            <a:r>
              <a:rPr lang="nl-NL" baseline="0" dirty="0"/>
              <a:t>Geestelijken: grootgrondbezitters en baden voor het volk. </a:t>
            </a:r>
          </a:p>
          <a:p>
            <a:r>
              <a:rPr lang="nl-NL" baseline="0" dirty="0"/>
              <a:t>Adel: sterk verbonden met de geestelijkheid en diende het volk te beschermen tegen vijanden. </a:t>
            </a:r>
          </a:p>
          <a:p>
            <a:r>
              <a:rPr lang="nl-NL" baseline="0" dirty="0"/>
              <a:t>Burgers en boeren: grootste groep in de samenleving. Veelal rechteloze mensen die eigendom waren van de heer voor wie ze werkten. </a:t>
            </a:r>
          </a:p>
          <a:p>
            <a:endParaRPr lang="nl-NL" baseline="0" dirty="0"/>
          </a:p>
          <a:p>
            <a:r>
              <a:rPr lang="nl-NL" baseline="0" dirty="0"/>
              <a:t>Daarnaast tot de 18</a:t>
            </a:r>
            <a:r>
              <a:rPr lang="nl-NL" baseline="30000" dirty="0"/>
              <a:t>e</a:t>
            </a:r>
            <a:r>
              <a:rPr lang="nl-NL" baseline="0" dirty="0"/>
              <a:t> eeuw politiek erg onrustig in West-Europa. Opstanden, oorlog en overheersing.    </a:t>
            </a:r>
          </a:p>
          <a:p>
            <a:endParaRPr lang="nl-NL" baseline="0" dirty="0"/>
          </a:p>
          <a:p>
            <a:r>
              <a:rPr lang="nl-NL" baseline="0" dirty="0"/>
              <a:t>Vrijetijdsbesteding vooral voor elite binnen de samenleving. </a:t>
            </a:r>
          </a:p>
          <a:p>
            <a:r>
              <a:rPr lang="nl-NL" baseline="0" dirty="0"/>
              <a:t>Voorstellingen, sport. </a:t>
            </a:r>
          </a:p>
          <a:p>
            <a:r>
              <a:rPr lang="nl-NL" baseline="0" dirty="0"/>
              <a:t>Dagbesteding massa: gericht op overleven. </a:t>
            </a:r>
          </a:p>
          <a:p>
            <a:r>
              <a:rPr lang="nl-NL" baseline="0" dirty="0"/>
              <a:t>Uitzonderingen: spelen van bordspelen, vieren van enkele feestdagen, gekoppeld aan de jaargetijden of religie. Samenkomen mensen, zingen, dansen en verhalen vertellen.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10</a:t>
            </a:fld>
            <a:endParaRPr lang="nl-NL"/>
          </a:p>
        </p:txBody>
      </p:sp>
    </p:spTree>
    <p:extLst>
      <p:ext uri="{BB962C8B-B14F-4D97-AF65-F5344CB8AC3E}">
        <p14:creationId xmlns:p14="http://schemas.microsoft.com/office/powerpoint/2010/main" val="118629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Politiek werd het rustiger.</a:t>
            </a:r>
            <a:r>
              <a:rPr lang="nl-NL" baseline="0" dirty="0"/>
              <a:t> In Groot-</a:t>
            </a:r>
            <a:r>
              <a:rPr lang="nl-NL" baseline="0" dirty="0" err="1"/>
              <a:t>Britannie</a:t>
            </a:r>
            <a:r>
              <a:rPr lang="nl-NL" baseline="0" dirty="0"/>
              <a:t> begon de industriële revolutie. Stoommachine-&gt; geen mens of paardenkracht nodig. </a:t>
            </a:r>
          </a:p>
          <a:p>
            <a:r>
              <a:rPr lang="nl-NL" baseline="0" dirty="0"/>
              <a:t>Groep arbeiders vormden nieuwe arbeidersklassen. In eerste instantie geen rechten, ondergeschikt aan hogere klasse, de burgerij. </a:t>
            </a:r>
          </a:p>
          <a:p>
            <a:endParaRPr lang="nl-NL" baseline="0" dirty="0"/>
          </a:p>
          <a:p>
            <a:r>
              <a:rPr lang="nl-NL" baseline="0" dirty="0"/>
              <a:t>Hoewel de arbeidersklasse in armoede leefde, was er wel iets veranderd, niet meer 24/7 lijfeigene van de landheer. Fabrieksarbeider had vast aantal werkuren. De vrije tijd was geboren. </a:t>
            </a:r>
          </a:p>
          <a:p>
            <a:r>
              <a:rPr lang="nl-NL" baseline="0" dirty="0"/>
              <a:t>Eerste vrijetijd besteding slechte invloed. Zedeloze gedrag een groot probleem. </a:t>
            </a:r>
          </a:p>
          <a:p>
            <a:r>
              <a:rPr lang="nl-NL" baseline="0" dirty="0"/>
              <a:t>Groot deel van loon aan alcoholgebruik, gokken, prostitutie, etc. </a:t>
            </a:r>
          </a:p>
          <a:p>
            <a:r>
              <a:rPr lang="nl-NL" baseline="0"/>
              <a:t>Bier </a:t>
            </a:r>
            <a:r>
              <a:rPr lang="nl-NL" baseline="0" dirty="0"/>
              <a:t>werd weliswaar nog als een gezond product gezien. Beer house act uit 1830 gaf iedereen de mogelijkheid zijn eigen bierhuis te openen.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11</a:t>
            </a:fld>
            <a:endParaRPr lang="nl-NL"/>
          </a:p>
        </p:txBody>
      </p:sp>
    </p:spTree>
    <p:extLst>
      <p:ext uri="{BB962C8B-B14F-4D97-AF65-F5344CB8AC3E}">
        <p14:creationId xmlns:p14="http://schemas.microsoft.com/office/powerpoint/2010/main" val="283343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KNVB (voetbal) KNLTB (tennis) en KNAU (atletiek) worden rond</a:t>
            </a:r>
            <a:r>
              <a:rPr lang="nl-NL" baseline="0" dirty="0"/>
              <a:t> 1900 opgericht. </a:t>
            </a:r>
          </a:p>
          <a:p>
            <a:r>
              <a:rPr lang="nl-NL" baseline="0" dirty="0"/>
              <a:t>Arbeiders verenigen zich niet alleen op het gebied van arbeidersbewegingen maar ook op het gebied van sport en cultuur. Nederland was een verzuilde samenleving geworden na de WOI. Katholieken, protestanten, socialisten en liberalen. </a:t>
            </a:r>
          </a:p>
          <a:p>
            <a:r>
              <a:rPr lang="nl-NL" baseline="0" dirty="0"/>
              <a:t>Arbeidswet: max 8 uur op een dag werken. Grote invloed op VT</a:t>
            </a:r>
          </a:p>
          <a:p>
            <a:r>
              <a:rPr lang="nl-NL" baseline="0" dirty="0"/>
              <a:t>Nog lang niet altijd deugdelijke vormen van VT besteding.  Juiste keuzes waren vooral sport, cultuurparticipatie.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commerciële </a:t>
            </a:r>
            <a:r>
              <a:rPr lang="nl-NL" dirty="0" err="1"/>
              <a:t>vt</a:t>
            </a:r>
            <a:r>
              <a:rPr lang="nl-NL" dirty="0"/>
              <a:t> industrie: cinema`s, cafés, jazzclubs,</a:t>
            </a:r>
            <a:r>
              <a:rPr lang="nl-NL" baseline="0" dirty="0"/>
              <a:t> kermissen en casino`s. volgens de overheid nutteloos. </a:t>
            </a:r>
            <a:endParaRPr lang="nl-NL" dirty="0"/>
          </a:p>
          <a:p>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12</a:t>
            </a:fld>
            <a:endParaRPr lang="nl-NL"/>
          </a:p>
        </p:txBody>
      </p:sp>
    </p:spTree>
    <p:extLst>
      <p:ext uri="{BB962C8B-B14F-4D97-AF65-F5344CB8AC3E}">
        <p14:creationId xmlns:p14="http://schemas.microsoft.com/office/powerpoint/2010/main" val="2374372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Hoewel de vraag naar arbeidskrachten in deze tijd erg groot was lukt het de arbeidersbewegingen in 1960 om de vrije zaterdag te bewerkstelligen.</a:t>
            </a:r>
            <a:r>
              <a:rPr lang="nl-NL" baseline="0" dirty="0"/>
              <a:t> 5 dagen max 8 uur. Hele dag om </a:t>
            </a:r>
            <a:r>
              <a:rPr lang="nl-NL" baseline="0" dirty="0" err="1"/>
              <a:t>vt</a:t>
            </a:r>
            <a:r>
              <a:rPr lang="nl-NL" baseline="0" dirty="0"/>
              <a:t> besteding te doen. Vraag arbeid was hoog dus loon steeg, meer geld te besteden. Opkomst personenauto, ook buiten woonomgeving </a:t>
            </a:r>
            <a:r>
              <a:rPr lang="nl-NL" baseline="0" dirty="0" err="1"/>
              <a:t>vt</a:t>
            </a:r>
            <a:r>
              <a:rPr lang="nl-NL" baseline="0" dirty="0"/>
              <a:t> besteding. Introductie TV hele wereld te zien in de huiskamer. </a:t>
            </a:r>
          </a:p>
          <a:p>
            <a:r>
              <a:rPr lang="nl-NL" baseline="0" dirty="0"/>
              <a:t>Flowerpowercultuur: persoonlijke vrijheid centraal</a:t>
            </a:r>
          </a:p>
          <a:p>
            <a:r>
              <a:rPr lang="nl-NL" dirty="0"/>
              <a:t>Neoliberalisme: overheid houdt</a:t>
            </a:r>
            <a:r>
              <a:rPr lang="nl-NL" baseline="0" dirty="0"/>
              <a:t> zich niet bezig met taken die ook door commerciële bedrijven uitgevoerd kunnen worden. Kunst en cultuurinstellingen privatiseren. </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13</a:t>
            </a:fld>
            <a:endParaRPr lang="nl-NL"/>
          </a:p>
        </p:txBody>
      </p:sp>
    </p:spTree>
    <p:extLst>
      <p:ext uri="{BB962C8B-B14F-4D97-AF65-F5344CB8AC3E}">
        <p14:creationId xmlns:p14="http://schemas.microsoft.com/office/powerpoint/2010/main" val="3935209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EE42667C-F8E0-4054-9DB3-7EC57F01542D}"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75485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EE42667C-F8E0-4054-9DB3-7EC57F01542D}"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4448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EE42667C-F8E0-4054-9DB3-7EC57F01542D}" type="datetimeFigureOut">
              <a:rPr lang="nl-NL" smtClean="0"/>
              <a:t>5-10-2023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423280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E42667C-F8E0-4054-9DB3-7EC57F01542D}" type="datetimeFigureOut">
              <a:rPr lang="nl-NL" smtClean="0"/>
              <a:t>5-10-2023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6BD1A36-609A-4F72-AD26-7202A32EC6D2}" type="slidenum">
              <a:rPr lang="nl-NL" smtClean="0"/>
              <a:t>‹nr.›</a:t>
            </a:fld>
            <a:endParaRPr lang="nl-NL"/>
          </a:p>
        </p:txBody>
      </p:sp>
    </p:spTree>
    <p:extLst>
      <p:ext uri="{BB962C8B-B14F-4D97-AF65-F5344CB8AC3E}">
        <p14:creationId xmlns:p14="http://schemas.microsoft.com/office/powerpoint/2010/main" val="5061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5-10-2023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6902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2667C-F8E0-4054-9DB3-7EC57F01542D}" type="datetimeFigureOut">
              <a:rPr lang="nl-NL" smtClean="0"/>
              <a:t>5-10-2023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D1A36-609A-4F72-AD26-7202A32EC6D2}"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940779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5490794" y="3932098"/>
            <a:ext cx="6220463" cy="803391"/>
          </a:xfrm>
        </p:spPr>
        <p:txBody>
          <a:bodyPr>
            <a:normAutofit fontScale="90000"/>
          </a:bodyPr>
          <a:lstStyle/>
          <a:p>
            <a:pPr algn="l"/>
            <a:r>
              <a:rPr lang="nl-NL" sz="5200" dirty="0"/>
              <a:t>Mijn Leefomgeving</a:t>
            </a:r>
            <a:br>
              <a:rPr lang="nl-NL" sz="5200" dirty="0"/>
            </a:br>
            <a:r>
              <a:rPr lang="nl-NL" sz="5200" dirty="0" err="1"/>
              <a:t>expertles</a:t>
            </a:r>
            <a:r>
              <a:rPr lang="nl-NL" sz="5200" dirty="0"/>
              <a:t> Vrijetijd</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5559160" y="4928884"/>
            <a:ext cx="4851851" cy="1810686"/>
          </a:xfrm>
        </p:spPr>
        <p:txBody>
          <a:bodyPr>
            <a:normAutofit/>
          </a:bodyPr>
          <a:lstStyle/>
          <a:p>
            <a:pPr algn="l"/>
            <a:r>
              <a:rPr lang="nl-NL" dirty="0"/>
              <a:t>LJ1-P1 - les 53</a:t>
            </a:r>
            <a:br>
              <a:rPr lang="nl-NL" dirty="0"/>
            </a:br>
            <a:r>
              <a:rPr lang="nl-NL" b="1" dirty="0"/>
              <a:t>Vrije tijd, een luxeproduct</a:t>
            </a:r>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a:extLst>
              <a:ext uri="{28A0092B-C50C-407E-A947-70E740481C1C}">
                <a14:useLocalDpi xmlns:a14="http://schemas.microsoft.com/office/drawing/2010/main" val="0"/>
              </a:ext>
            </a:extLst>
          </a:blip>
          <a:srcRect t="8730" r="-1" b="11334"/>
          <a:stretch/>
        </p:blipFill>
        <p:spPr>
          <a:xfrm>
            <a:off x="0" y="0"/>
            <a:ext cx="4611790" cy="3188799"/>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pic>
        <p:nvPicPr>
          <p:cNvPr id="1026" name="Picture 2" descr="Projectontwikkeling - Noordereng Groep">
            <a:extLst>
              <a:ext uri="{FF2B5EF4-FFF2-40B4-BE49-F238E27FC236}">
                <a16:creationId xmlns:a16="http://schemas.microsoft.com/office/drawing/2014/main" id="{B624FD88-D709-296C-19B8-FE7A38D66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790" y="0"/>
            <a:ext cx="4687598" cy="31983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eening the City #3 : Groenvisie Amsterdam - Pakhuis de Zwijger">
            <a:extLst>
              <a:ext uri="{FF2B5EF4-FFF2-40B4-BE49-F238E27FC236}">
                <a16:creationId xmlns:a16="http://schemas.microsoft.com/office/drawing/2014/main" id="{254B65F0-E10E-FE15-E65A-141A354CC4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93815"/>
            <a:ext cx="5181600" cy="366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183" y="421986"/>
            <a:ext cx="8860565" cy="648072"/>
          </a:xfrm>
        </p:spPr>
        <p:txBody>
          <a:bodyPr/>
          <a:lstStyle/>
          <a:p>
            <a:r>
              <a:rPr lang="nl-NL" dirty="0"/>
              <a:t>Vrije tijd tot circa 1850</a:t>
            </a:r>
          </a:p>
        </p:txBody>
      </p:sp>
      <p:sp>
        <p:nvSpPr>
          <p:cNvPr id="3" name="Tijdelijke aanduiding voor inhoud 2"/>
          <p:cNvSpPr>
            <a:spLocks noGrp="1"/>
          </p:cNvSpPr>
          <p:nvPr>
            <p:ph idx="1"/>
          </p:nvPr>
        </p:nvSpPr>
        <p:spPr>
          <a:xfrm>
            <a:off x="490183" y="1256130"/>
            <a:ext cx="11005131" cy="4135268"/>
          </a:xfrm>
        </p:spPr>
        <p:txBody>
          <a:bodyPr>
            <a:normAutofit/>
          </a:bodyPr>
          <a:lstStyle/>
          <a:p>
            <a:r>
              <a:rPr lang="nl-NL" sz="2400" dirty="0"/>
              <a:t>Tot in de 19e eeuw was de maatschappij zodanig georganiseerd dat het begrip vrije tijd niet of nauwelijks bestond. </a:t>
            </a:r>
          </a:p>
          <a:p>
            <a:r>
              <a:rPr lang="nl-NL" sz="2400" dirty="0"/>
              <a:t>In de late middeleeuwen werd de samenleving verdeeld in standen: geestelijkheid, de adel en de groep van burgers en boeren.</a:t>
            </a:r>
          </a:p>
          <a:p>
            <a:r>
              <a:rPr lang="nl-NL" sz="2400" dirty="0"/>
              <a:t>Vrije tijd toen is niet te vergelijken met het huidige begrip.</a:t>
            </a:r>
          </a:p>
          <a:p>
            <a:r>
              <a:rPr lang="nl-NL" sz="2400" dirty="0"/>
              <a:t>Verschil met nu: vrije tijd is geen vanzelfsprekendheid, niets te maken met consumptie. </a:t>
            </a:r>
          </a:p>
        </p:txBody>
      </p:sp>
      <p:pic>
        <p:nvPicPr>
          <p:cNvPr id="4" name="Picture 2" descr="Feodalisme en het hofstelsel in de middeleeuw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43368"/>
            <a:ext cx="3479470" cy="261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9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654" y="397105"/>
            <a:ext cx="8860565" cy="648072"/>
          </a:xfrm>
        </p:spPr>
        <p:txBody>
          <a:bodyPr/>
          <a:lstStyle/>
          <a:p>
            <a:r>
              <a:rPr lang="nl-NL" dirty="0"/>
              <a:t>Vrije tijd 1850-1920</a:t>
            </a:r>
          </a:p>
        </p:txBody>
      </p:sp>
      <p:sp>
        <p:nvSpPr>
          <p:cNvPr id="3" name="Tijdelijke aanduiding voor inhoud 2"/>
          <p:cNvSpPr>
            <a:spLocks noGrp="1"/>
          </p:cNvSpPr>
          <p:nvPr>
            <p:ph idx="1"/>
          </p:nvPr>
        </p:nvSpPr>
        <p:spPr>
          <a:xfrm>
            <a:off x="458446" y="1207448"/>
            <a:ext cx="8846773" cy="4929411"/>
          </a:xfrm>
        </p:spPr>
        <p:txBody>
          <a:bodyPr>
            <a:normAutofit/>
          </a:bodyPr>
          <a:lstStyle/>
          <a:p>
            <a:r>
              <a:rPr lang="nl-NL" sz="2400" dirty="0"/>
              <a:t>‘Ontdekking’ door de massa.</a:t>
            </a:r>
          </a:p>
          <a:p>
            <a:r>
              <a:rPr lang="nl-NL" sz="2400" dirty="0"/>
              <a:t>Standenmaatschappij -&gt; klassenmaatschappij.</a:t>
            </a:r>
          </a:p>
          <a:p>
            <a:r>
              <a:rPr lang="nl-NL" sz="2400" dirty="0"/>
              <a:t>Arbeiders vormen nieuwe arbeidersklasse.</a:t>
            </a:r>
          </a:p>
          <a:p>
            <a:r>
              <a:rPr lang="nl-NL" sz="2400" dirty="0"/>
              <a:t>Vast aantal werkuren -&gt; vrije tijd. </a:t>
            </a:r>
          </a:p>
          <a:p>
            <a:endParaRPr lang="nl-NL" sz="2400" dirty="0"/>
          </a:p>
          <a:p>
            <a:endParaRPr lang="nl-NL" sz="2400" dirty="0"/>
          </a:p>
        </p:txBody>
      </p:sp>
      <p:pic>
        <p:nvPicPr>
          <p:cNvPr id="3080" name="Picture 8" descr="Zilverschat van munten | Rijksmuseum van Oudhe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804" y="3183756"/>
            <a:ext cx="3176304" cy="327714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e industriÃ«le revolutie (Du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63" y="3183755"/>
            <a:ext cx="4389924" cy="329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8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8930" y="407800"/>
            <a:ext cx="8860565" cy="648072"/>
          </a:xfrm>
        </p:spPr>
        <p:txBody>
          <a:bodyPr/>
          <a:lstStyle/>
          <a:p>
            <a:r>
              <a:rPr lang="nl-NL" dirty="0"/>
              <a:t>Vrije tijd 1920 - 1990</a:t>
            </a:r>
          </a:p>
        </p:txBody>
      </p:sp>
      <p:sp>
        <p:nvSpPr>
          <p:cNvPr id="3" name="Tijdelijke aanduiding voor inhoud 2"/>
          <p:cNvSpPr>
            <a:spLocks noGrp="1"/>
          </p:cNvSpPr>
          <p:nvPr>
            <p:ph idx="1"/>
          </p:nvPr>
        </p:nvSpPr>
        <p:spPr>
          <a:xfrm>
            <a:off x="432722" y="1244254"/>
            <a:ext cx="11335725" cy="4929411"/>
          </a:xfrm>
        </p:spPr>
        <p:txBody>
          <a:bodyPr>
            <a:normAutofit/>
          </a:bodyPr>
          <a:lstStyle/>
          <a:p>
            <a:r>
              <a:rPr lang="nl-NL" sz="2400" dirty="0"/>
              <a:t>Huidige vrijetijd ontstaat.</a:t>
            </a:r>
          </a:p>
          <a:p>
            <a:r>
              <a:rPr lang="nl-NL" sz="2400" dirty="0"/>
              <a:t>Eerste bioscoop in Rotterdam in 1903 </a:t>
            </a:r>
          </a:p>
          <a:p>
            <a:r>
              <a:rPr lang="nl-NL" sz="2400" dirty="0"/>
              <a:t>Oproepverenigingen KRO en VARA opgericht</a:t>
            </a:r>
          </a:p>
          <a:p>
            <a:r>
              <a:rPr lang="nl-NL" sz="2400" dirty="0"/>
              <a:t>1919 Arbeidswet aangenomen</a:t>
            </a:r>
          </a:p>
          <a:p>
            <a:r>
              <a:rPr lang="nl-NL" sz="2400" dirty="0"/>
              <a:t>Overheid zal het als haar rol om </a:t>
            </a:r>
            <a:r>
              <a:rPr lang="nl-NL" sz="2400" dirty="0" err="1"/>
              <a:t>vt</a:t>
            </a:r>
            <a:r>
              <a:rPr lang="nl-NL" sz="2400" dirty="0"/>
              <a:t> besteding te leren</a:t>
            </a:r>
          </a:p>
          <a:p>
            <a:r>
              <a:rPr lang="nl-NL" sz="2400" dirty="0"/>
              <a:t>Ook arbeidersverenigingen proberen hun leden op te voeden</a:t>
            </a:r>
          </a:p>
          <a:p>
            <a:r>
              <a:rPr lang="nl-NL" sz="2400" dirty="0"/>
              <a:t>Vanaf jaren 20 langzaam commerciële </a:t>
            </a:r>
            <a:r>
              <a:rPr lang="nl-NL" sz="2400" dirty="0" err="1"/>
              <a:t>vt</a:t>
            </a:r>
            <a:r>
              <a:rPr lang="nl-NL" sz="2400" dirty="0"/>
              <a:t> industrie</a:t>
            </a:r>
          </a:p>
          <a:p>
            <a:r>
              <a:rPr lang="nl-NL" sz="2400" dirty="0"/>
              <a:t>KNVB (voetbal) KNLTB (tennis) en KNAU (atletiek) worden rond 1900 opgericht.</a:t>
            </a:r>
          </a:p>
        </p:txBody>
      </p:sp>
    </p:spTree>
    <p:extLst>
      <p:ext uri="{BB962C8B-B14F-4D97-AF65-F5344CB8AC3E}">
        <p14:creationId xmlns:p14="http://schemas.microsoft.com/office/powerpoint/2010/main" val="402078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055" y="359039"/>
            <a:ext cx="8860565" cy="648072"/>
          </a:xfrm>
        </p:spPr>
        <p:txBody>
          <a:bodyPr/>
          <a:lstStyle/>
          <a:p>
            <a:r>
              <a:rPr lang="nl-NL" dirty="0"/>
              <a:t>Vrije tijd 1920 - 1990</a:t>
            </a:r>
          </a:p>
        </p:txBody>
      </p:sp>
      <p:sp>
        <p:nvSpPr>
          <p:cNvPr id="3" name="Tijdelijke aanduiding voor inhoud 2"/>
          <p:cNvSpPr>
            <a:spLocks noGrp="1"/>
          </p:cNvSpPr>
          <p:nvPr>
            <p:ph idx="1"/>
          </p:nvPr>
        </p:nvSpPr>
        <p:spPr>
          <a:xfrm>
            <a:off x="562442" y="1291756"/>
            <a:ext cx="10778493" cy="4929411"/>
          </a:xfrm>
        </p:spPr>
        <p:txBody>
          <a:bodyPr>
            <a:normAutofit/>
          </a:bodyPr>
          <a:lstStyle/>
          <a:p>
            <a:r>
              <a:rPr lang="nl-NL" sz="2400" dirty="0"/>
              <a:t>WOII</a:t>
            </a:r>
          </a:p>
          <a:p>
            <a:r>
              <a:rPr lang="nl-NL" sz="2400" dirty="0"/>
              <a:t>Jaren 60 gastarbeiders</a:t>
            </a:r>
          </a:p>
          <a:p>
            <a:r>
              <a:rPr lang="nl-NL" sz="2400" dirty="0"/>
              <a:t>Invoering vrije zaterdag in 1960</a:t>
            </a:r>
          </a:p>
          <a:p>
            <a:r>
              <a:rPr lang="nl-NL" sz="2400" dirty="0"/>
              <a:t>Opvoedend karakter neemt af, overheid druk met verzorgingsstaat</a:t>
            </a:r>
          </a:p>
          <a:p>
            <a:r>
              <a:rPr lang="nl-NL" sz="2400" dirty="0"/>
              <a:t>Keuzevrijheid neemt toe en flowerpowercultuur ontstaat</a:t>
            </a:r>
          </a:p>
          <a:p>
            <a:r>
              <a:rPr lang="nl-NL" sz="2400" dirty="0"/>
              <a:t>Invloed kerk neemt af</a:t>
            </a:r>
          </a:p>
          <a:p>
            <a:r>
              <a:rPr lang="nl-NL" sz="2400" dirty="0"/>
              <a:t>Jaren 80 economisch slecht en neoliberalisme wint terrein</a:t>
            </a:r>
          </a:p>
          <a:p>
            <a:endParaRPr lang="nl-NL" sz="2400" dirty="0"/>
          </a:p>
        </p:txBody>
      </p:sp>
      <p:pic>
        <p:nvPicPr>
          <p:cNvPr id="4" name="Afbeelding 3"/>
          <p:cNvPicPr>
            <a:picLocks noChangeAspect="1"/>
          </p:cNvPicPr>
          <p:nvPr/>
        </p:nvPicPr>
        <p:blipFill>
          <a:blip r:embed="rId3"/>
          <a:stretch>
            <a:fillRect/>
          </a:stretch>
        </p:blipFill>
        <p:spPr>
          <a:xfrm>
            <a:off x="851065" y="4430147"/>
            <a:ext cx="3419943" cy="2272194"/>
          </a:xfrm>
          <a:prstGeom prst="rect">
            <a:avLst/>
          </a:prstGeom>
        </p:spPr>
      </p:pic>
    </p:spTree>
    <p:extLst>
      <p:ext uri="{BB962C8B-B14F-4D97-AF65-F5344CB8AC3E}">
        <p14:creationId xmlns:p14="http://schemas.microsoft.com/office/powerpoint/2010/main" val="423314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4556" y="407800"/>
            <a:ext cx="8860565" cy="648072"/>
          </a:xfrm>
        </p:spPr>
        <p:txBody>
          <a:bodyPr/>
          <a:lstStyle/>
          <a:p>
            <a:r>
              <a:rPr lang="nl-NL" dirty="0"/>
              <a:t>VT nu</a:t>
            </a:r>
          </a:p>
        </p:txBody>
      </p:sp>
      <p:sp>
        <p:nvSpPr>
          <p:cNvPr id="3" name="Tijdelijke aanduiding voor inhoud 2"/>
          <p:cNvSpPr>
            <a:spLocks noGrp="1"/>
          </p:cNvSpPr>
          <p:nvPr>
            <p:ph idx="1"/>
          </p:nvPr>
        </p:nvSpPr>
        <p:spPr>
          <a:xfrm>
            <a:off x="454556" y="1256130"/>
            <a:ext cx="10945756" cy="4929411"/>
          </a:xfrm>
        </p:spPr>
        <p:txBody>
          <a:bodyPr>
            <a:normAutofit/>
          </a:bodyPr>
          <a:lstStyle/>
          <a:p>
            <a:r>
              <a:rPr lang="nl-NL" sz="2400" dirty="0"/>
              <a:t>VT wordt een state of mind en noemen we steeds vaker </a:t>
            </a:r>
            <a:r>
              <a:rPr lang="nl-NL" sz="2400" b="1" dirty="0" err="1">
                <a:solidFill>
                  <a:srgbClr val="7030A0"/>
                </a:solidFill>
              </a:rPr>
              <a:t>leisure</a:t>
            </a:r>
            <a:endParaRPr lang="nl-NL" sz="2400" b="1" dirty="0">
              <a:solidFill>
                <a:srgbClr val="7030A0"/>
              </a:solidFill>
            </a:endParaRPr>
          </a:p>
          <a:p>
            <a:r>
              <a:rPr lang="nl-NL" sz="2400" dirty="0"/>
              <a:t>Vormgeven van leefstijl</a:t>
            </a:r>
          </a:p>
          <a:p>
            <a:r>
              <a:rPr lang="nl-NL" sz="2400" dirty="0"/>
              <a:t>Steeds vaker werken we aan competenties die nodig zijn om succesvol in ons werk te kunnen zijn, en als we aan het werk zijn proberen we daar zo veel mogelijk persoonlijke voldoening uit te halen.</a:t>
            </a:r>
          </a:p>
        </p:txBody>
      </p:sp>
    </p:spTree>
    <p:extLst>
      <p:ext uri="{BB962C8B-B14F-4D97-AF65-F5344CB8AC3E}">
        <p14:creationId xmlns:p14="http://schemas.microsoft.com/office/powerpoint/2010/main" val="158791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8307" y="443426"/>
            <a:ext cx="8860565" cy="648072"/>
          </a:xfrm>
        </p:spPr>
        <p:txBody>
          <a:bodyPr/>
          <a:lstStyle/>
          <a:p>
            <a:r>
              <a:rPr lang="nl-NL" sz="2400" dirty="0">
                <a:solidFill>
                  <a:srgbClr val="7030A0"/>
                </a:solidFill>
              </a:rPr>
              <a:t>Jouw vrijetijd besteding</a:t>
            </a:r>
          </a:p>
        </p:txBody>
      </p:sp>
      <p:sp>
        <p:nvSpPr>
          <p:cNvPr id="3" name="Tijdelijke aanduiding voor inhoud 2"/>
          <p:cNvSpPr>
            <a:spLocks noGrp="1"/>
          </p:cNvSpPr>
          <p:nvPr>
            <p:ph idx="1"/>
          </p:nvPr>
        </p:nvSpPr>
        <p:spPr>
          <a:xfrm>
            <a:off x="478307" y="1315506"/>
            <a:ext cx="11854280" cy="4929411"/>
          </a:xfrm>
        </p:spPr>
        <p:txBody>
          <a:bodyPr>
            <a:normAutofit/>
          </a:bodyPr>
          <a:lstStyle/>
          <a:p>
            <a:r>
              <a:rPr lang="nl-NL" sz="2400" dirty="0"/>
              <a:t>Teken je leukste vrijetijdsbesteding ooit. </a:t>
            </a:r>
          </a:p>
          <a:p>
            <a:r>
              <a:rPr lang="nl-NL" sz="2400" dirty="0"/>
              <a:t>Zorg dat je aan de hand van jouw tekening kan vertellen waarom het zo leuk was.</a:t>
            </a:r>
          </a:p>
          <a:p>
            <a:r>
              <a:rPr lang="nl-NL" sz="2400" dirty="0"/>
              <a:t>Denk na over wat jouw tekening zegt over jouw leefstijl. </a:t>
            </a:r>
          </a:p>
        </p:txBody>
      </p:sp>
    </p:spTree>
    <p:extLst>
      <p:ext uri="{BB962C8B-B14F-4D97-AF65-F5344CB8AC3E}">
        <p14:creationId xmlns:p14="http://schemas.microsoft.com/office/powerpoint/2010/main" val="277323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0602" y="419675"/>
            <a:ext cx="8860565" cy="648072"/>
          </a:xfrm>
        </p:spPr>
        <p:txBody>
          <a:bodyPr/>
          <a:lstStyle/>
          <a:p>
            <a:r>
              <a:rPr lang="nl-NL" dirty="0"/>
              <a:t>Leerdoel</a:t>
            </a:r>
          </a:p>
        </p:txBody>
      </p:sp>
      <p:sp>
        <p:nvSpPr>
          <p:cNvPr id="3" name="Tijdelijke aanduiding voor inhoud 2"/>
          <p:cNvSpPr>
            <a:spLocks noGrp="1"/>
          </p:cNvSpPr>
          <p:nvPr>
            <p:ph idx="1"/>
          </p:nvPr>
        </p:nvSpPr>
        <p:spPr>
          <a:xfrm>
            <a:off x="640602" y="1184878"/>
            <a:ext cx="10355949" cy="4929411"/>
          </a:xfrm>
        </p:spPr>
        <p:txBody>
          <a:bodyPr/>
          <a:lstStyle/>
          <a:p>
            <a:pPr marL="0" indent="0">
              <a:buNone/>
            </a:pPr>
            <a:r>
              <a:rPr lang="nl-NL" dirty="0"/>
              <a:t>Aan het eind van deze les kun je:</a:t>
            </a:r>
          </a:p>
          <a:p>
            <a:pPr marL="0" indent="0">
              <a:buNone/>
            </a:pPr>
            <a:endParaRPr lang="nl-NL" dirty="0"/>
          </a:p>
          <a:p>
            <a:r>
              <a:rPr lang="nl-NL" dirty="0"/>
              <a:t>De ontstaansgeschiedenis beschrijven van vrijetijd.</a:t>
            </a:r>
          </a:p>
          <a:p>
            <a:r>
              <a:rPr lang="nl-NL" dirty="0"/>
              <a:t>Beschrijven hoe men tegen de huidige vrijetijd aan kijkt. </a:t>
            </a:r>
          </a:p>
          <a:p>
            <a:r>
              <a:rPr lang="nl-NL" dirty="0"/>
              <a:t>Jouw vrijetijdsbesteding plaatsen binnen jouw leefstijl. </a:t>
            </a:r>
          </a:p>
          <a:p>
            <a:endParaRPr lang="nl-NL" dirty="0"/>
          </a:p>
          <a:p>
            <a:pPr marL="0" indent="0">
              <a:buNone/>
            </a:pPr>
            <a:endParaRPr lang="nl-NL" dirty="0"/>
          </a:p>
        </p:txBody>
      </p:sp>
    </p:spTree>
    <p:extLst>
      <p:ext uri="{BB962C8B-B14F-4D97-AF65-F5344CB8AC3E}">
        <p14:creationId xmlns:p14="http://schemas.microsoft.com/office/powerpoint/2010/main" val="35022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3 – vrijetijd een luxe product</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36252"/>
            <a:ext cx="4078995" cy="304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Vrijetijd</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marL="0" indent="0">
              <a:buNone/>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3304" y="348423"/>
            <a:ext cx="8860565" cy="648072"/>
          </a:xfrm>
        </p:spPr>
        <p:txBody>
          <a:bodyPr/>
          <a:lstStyle/>
          <a:p>
            <a:r>
              <a:rPr lang="nl-NL" dirty="0"/>
              <a:t>Vandaag</a:t>
            </a:r>
          </a:p>
        </p:txBody>
      </p:sp>
      <p:sp>
        <p:nvSpPr>
          <p:cNvPr id="3" name="Tijdelijke aanduiding voor inhoud 2"/>
          <p:cNvSpPr>
            <a:spLocks noGrp="1"/>
          </p:cNvSpPr>
          <p:nvPr>
            <p:ph idx="1"/>
          </p:nvPr>
        </p:nvSpPr>
        <p:spPr>
          <a:xfrm>
            <a:off x="728697" y="1256130"/>
            <a:ext cx="8846773" cy="4929411"/>
          </a:xfrm>
        </p:spPr>
        <p:txBody>
          <a:bodyPr/>
          <a:lstStyle/>
          <a:p>
            <a:r>
              <a:rPr lang="nl-NL" dirty="0"/>
              <a:t>Kort: vorige week </a:t>
            </a:r>
          </a:p>
          <a:p>
            <a:r>
              <a:rPr lang="nl-NL" dirty="0"/>
              <a:t>vragen over TP Vrijetijd?</a:t>
            </a:r>
          </a:p>
          <a:p>
            <a:r>
              <a:rPr lang="nl-NL" dirty="0"/>
              <a:t>Leerdoelen</a:t>
            </a:r>
          </a:p>
          <a:p>
            <a:r>
              <a:rPr lang="nl-NL" dirty="0"/>
              <a:t>Theorie doelgroep en doelstellingen </a:t>
            </a:r>
          </a:p>
          <a:p>
            <a:r>
              <a:rPr lang="nl-NL" dirty="0"/>
              <a:t>(Het begrip doelgroep en doelstelling toepassen in een opdracht.)</a:t>
            </a:r>
          </a:p>
        </p:txBody>
      </p:sp>
    </p:spTree>
    <p:extLst>
      <p:ext uri="{BB962C8B-B14F-4D97-AF65-F5344CB8AC3E}">
        <p14:creationId xmlns:p14="http://schemas.microsoft.com/office/powerpoint/2010/main" val="417609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FF44E-CA40-66F6-471A-C7667245BC48}"/>
              </a:ext>
            </a:extLst>
          </p:cNvPr>
          <p:cNvSpPr>
            <a:spLocks noGrp="1"/>
          </p:cNvSpPr>
          <p:nvPr>
            <p:ph type="title"/>
          </p:nvPr>
        </p:nvSpPr>
        <p:spPr>
          <a:xfrm>
            <a:off x="490182" y="546412"/>
            <a:ext cx="8860565" cy="648072"/>
          </a:xfrm>
        </p:spPr>
        <p:txBody>
          <a:bodyPr/>
          <a:lstStyle/>
          <a:p>
            <a:r>
              <a:rPr lang="nl-NL" dirty="0"/>
              <a:t>Vorige week	</a:t>
            </a:r>
          </a:p>
        </p:txBody>
      </p:sp>
      <p:sp>
        <p:nvSpPr>
          <p:cNvPr id="3" name="Tijdelijke aanduiding voor inhoud 2">
            <a:extLst>
              <a:ext uri="{FF2B5EF4-FFF2-40B4-BE49-F238E27FC236}">
                <a16:creationId xmlns:a16="http://schemas.microsoft.com/office/drawing/2014/main" id="{CD0D5C44-7F75-8B0E-305B-346BBEBA9C68}"/>
              </a:ext>
            </a:extLst>
          </p:cNvPr>
          <p:cNvSpPr>
            <a:spLocks noGrp="1"/>
          </p:cNvSpPr>
          <p:nvPr>
            <p:ph idx="1"/>
          </p:nvPr>
        </p:nvSpPr>
        <p:spPr>
          <a:xfrm>
            <a:off x="490182" y="1537090"/>
            <a:ext cx="10515600" cy="4639873"/>
          </a:xfrm>
        </p:spPr>
        <p:txBody>
          <a:bodyPr>
            <a:noAutofit/>
          </a:bodyPr>
          <a:lstStyle/>
          <a:p>
            <a:pPr marL="0" indent="0">
              <a:lnSpc>
                <a:spcPct val="100000"/>
              </a:lnSpc>
              <a:buNone/>
            </a:pPr>
            <a:r>
              <a:rPr lang="nl-NL" sz="1600" b="1" dirty="0"/>
              <a:t>Doelstelling</a:t>
            </a:r>
          </a:p>
          <a:p>
            <a:pPr lvl="1">
              <a:lnSpc>
                <a:spcPct val="100000"/>
              </a:lnSpc>
            </a:pPr>
            <a:r>
              <a:rPr lang="nl-NL" sz="1600" dirty="0"/>
              <a:t>SDG’s zijn doelstellingen van de VN.</a:t>
            </a:r>
          </a:p>
          <a:p>
            <a:pPr lvl="1">
              <a:lnSpc>
                <a:spcPct val="100000"/>
              </a:lnSpc>
            </a:pPr>
            <a:r>
              <a:rPr lang="nl-NL" sz="1600" dirty="0"/>
              <a:t>Naast een missie en doel kan een organisatie ook duurzame doelstellingen hebben.</a:t>
            </a:r>
          </a:p>
          <a:p>
            <a:pPr lvl="1">
              <a:lnSpc>
                <a:spcPct val="100000"/>
              </a:lnSpc>
            </a:pPr>
            <a:r>
              <a:rPr lang="nl-NL" sz="1600" dirty="0"/>
              <a:t>Organisator en bezoeker van een evenement hebben hun eigen doelstellingen. </a:t>
            </a:r>
          </a:p>
          <a:p>
            <a:pPr lvl="1">
              <a:lnSpc>
                <a:spcPct val="100000"/>
              </a:lnSpc>
            </a:pPr>
            <a:r>
              <a:rPr lang="nl-NL" sz="1600" dirty="0"/>
              <a:t>Een doelstelling is SMART</a:t>
            </a:r>
          </a:p>
          <a:p>
            <a:pPr lvl="1">
              <a:lnSpc>
                <a:spcPct val="100000"/>
              </a:lnSpc>
            </a:pPr>
            <a:r>
              <a:rPr lang="nl-NL" sz="1600" dirty="0"/>
              <a:t>Houd je doelstelling continu voor ogen</a:t>
            </a:r>
          </a:p>
          <a:p>
            <a:pPr marL="0" indent="0">
              <a:lnSpc>
                <a:spcPct val="100000"/>
              </a:lnSpc>
              <a:buNone/>
            </a:pPr>
            <a:endParaRPr lang="nl-NL" sz="1600" b="1" dirty="0"/>
          </a:p>
          <a:p>
            <a:pPr marL="0" indent="0">
              <a:lnSpc>
                <a:spcPct val="100000"/>
              </a:lnSpc>
              <a:buNone/>
            </a:pPr>
            <a:r>
              <a:rPr lang="nl-NL" sz="1600" b="1" dirty="0"/>
              <a:t>Doelgroep</a:t>
            </a:r>
          </a:p>
          <a:p>
            <a:pPr lvl="1">
              <a:lnSpc>
                <a:spcPct val="100000"/>
              </a:lnSpc>
            </a:pPr>
            <a:r>
              <a:rPr lang="nl-NL" sz="1600" dirty="0"/>
              <a:t>Een doelgroep is een groep mensen of klanten die een bedrijf of organisatie wil benaderen om een product, dienst of informatie onder de aandacht te brengen</a:t>
            </a:r>
          </a:p>
          <a:p>
            <a:pPr lvl="1">
              <a:lnSpc>
                <a:spcPct val="100000"/>
              </a:lnSpc>
            </a:pPr>
            <a:r>
              <a:rPr lang="nl-NL" sz="1600" dirty="0"/>
              <a:t>Er is een primaire (belangrijkste) doelgroep en secundaire doelgroep.</a:t>
            </a:r>
          </a:p>
          <a:p>
            <a:pPr lvl="1">
              <a:lnSpc>
                <a:spcPct val="100000"/>
              </a:lnSpc>
            </a:pPr>
            <a:r>
              <a:rPr lang="nl-NL" sz="1600" dirty="0"/>
              <a:t>Door als organisator goed onderzoek te doen weet je wie je doelgroep is en waar hun behoeft licht.</a:t>
            </a:r>
          </a:p>
          <a:p>
            <a:pPr lvl="1">
              <a:lnSpc>
                <a:spcPct val="100000"/>
              </a:lnSpc>
            </a:pPr>
            <a:r>
              <a:rPr lang="nl-NL" sz="1600" dirty="0"/>
              <a:t>Er zijn verschillende soorten doelgroepen: heterogeen, homogeen, zakelijke.</a:t>
            </a:r>
          </a:p>
          <a:p>
            <a:pPr lvl="1">
              <a:lnSpc>
                <a:spcPct val="100000"/>
              </a:lnSpc>
            </a:pPr>
            <a:endParaRPr lang="nl-NL" sz="1600" dirty="0"/>
          </a:p>
          <a:p>
            <a:pPr marL="457200" lvl="1" indent="0">
              <a:lnSpc>
                <a:spcPct val="100000"/>
              </a:lnSpc>
              <a:buNone/>
            </a:pPr>
            <a:endParaRPr lang="nl-NL" sz="1600" dirty="0"/>
          </a:p>
          <a:p>
            <a:pPr marL="0" indent="0">
              <a:lnSpc>
                <a:spcPct val="100000"/>
              </a:lnSpc>
              <a:buNone/>
            </a:pPr>
            <a:endParaRPr lang="nl-NL" sz="1600" dirty="0"/>
          </a:p>
        </p:txBody>
      </p:sp>
    </p:spTree>
    <p:extLst>
      <p:ext uri="{BB962C8B-B14F-4D97-AF65-F5344CB8AC3E}">
        <p14:creationId xmlns:p14="http://schemas.microsoft.com/office/powerpoint/2010/main" val="90355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DB9B0-B364-C6D0-F4FF-F4E76FD8158B}"/>
              </a:ext>
            </a:extLst>
          </p:cNvPr>
          <p:cNvSpPr>
            <a:spLocks noGrp="1"/>
          </p:cNvSpPr>
          <p:nvPr>
            <p:ph type="title"/>
          </p:nvPr>
        </p:nvSpPr>
        <p:spPr>
          <a:xfrm>
            <a:off x="442681" y="297030"/>
            <a:ext cx="8860565" cy="648072"/>
          </a:xfrm>
        </p:spPr>
        <p:txBody>
          <a:bodyPr/>
          <a:lstStyle/>
          <a:p>
            <a:r>
              <a:rPr lang="nl-NL" dirty="0"/>
              <a:t>Vragen over TP vrijetijd?</a:t>
            </a:r>
          </a:p>
        </p:txBody>
      </p:sp>
      <p:sp>
        <p:nvSpPr>
          <p:cNvPr id="3" name="Tijdelijke aanduiding voor inhoud 2">
            <a:extLst>
              <a:ext uri="{FF2B5EF4-FFF2-40B4-BE49-F238E27FC236}">
                <a16:creationId xmlns:a16="http://schemas.microsoft.com/office/drawing/2014/main" id="{F88BE3D6-62F7-36AD-7B29-96EFE376E075}"/>
              </a:ext>
            </a:extLst>
          </p:cNvPr>
          <p:cNvSpPr>
            <a:spLocks noGrp="1"/>
          </p:cNvSpPr>
          <p:nvPr>
            <p:ph idx="1"/>
          </p:nvPr>
        </p:nvSpPr>
        <p:spPr>
          <a:xfrm>
            <a:off x="456473" y="1256130"/>
            <a:ext cx="8846773" cy="4929411"/>
          </a:xfrm>
        </p:spPr>
        <p:txBody>
          <a:bodyPr/>
          <a:lstStyle/>
          <a:p>
            <a:r>
              <a:rPr lang="nl-NL" dirty="0"/>
              <a:t>Zijn er vragen?</a:t>
            </a:r>
          </a:p>
          <a:p>
            <a:r>
              <a:rPr lang="nl-NL" dirty="0"/>
              <a:t>Wie is er al begonnen?</a:t>
            </a:r>
          </a:p>
          <a:p>
            <a:r>
              <a:rPr lang="nl-NL" dirty="0"/>
              <a:t>Wie is er nog niet begonnen?</a:t>
            </a:r>
          </a:p>
          <a:p>
            <a:endParaRPr lang="nl-NL" dirty="0"/>
          </a:p>
        </p:txBody>
      </p:sp>
    </p:spTree>
    <p:extLst>
      <p:ext uri="{BB962C8B-B14F-4D97-AF65-F5344CB8AC3E}">
        <p14:creationId xmlns:p14="http://schemas.microsoft.com/office/powerpoint/2010/main" val="198800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0602" y="419675"/>
            <a:ext cx="8860565" cy="648072"/>
          </a:xfrm>
        </p:spPr>
        <p:txBody>
          <a:bodyPr/>
          <a:lstStyle/>
          <a:p>
            <a:r>
              <a:rPr lang="nl-NL" dirty="0"/>
              <a:t>Leerdoel</a:t>
            </a:r>
          </a:p>
        </p:txBody>
      </p:sp>
      <p:sp>
        <p:nvSpPr>
          <p:cNvPr id="3" name="Tijdelijke aanduiding voor inhoud 2"/>
          <p:cNvSpPr>
            <a:spLocks noGrp="1"/>
          </p:cNvSpPr>
          <p:nvPr>
            <p:ph idx="1"/>
          </p:nvPr>
        </p:nvSpPr>
        <p:spPr>
          <a:xfrm>
            <a:off x="640602" y="1184878"/>
            <a:ext cx="10842837" cy="4929411"/>
          </a:xfrm>
        </p:spPr>
        <p:txBody>
          <a:bodyPr/>
          <a:lstStyle/>
          <a:p>
            <a:pPr marL="0" indent="0">
              <a:buNone/>
            </a:pPr>
            <a:r>
              <a:rPr lang="nl-NL" dirty="0"/>
              <a:t>Aan het eind van deze les kun je:</a:t>
            </a:r>
          </a:p>
          <a:p>
            <a:pPr marL="0" indent="0">
              <a:buNone/>
            </a:pPr>
            <a:endParaRPr lang="nl-NL" dirty="0"/>
          </a:p>
          <a:p>
            <a:r>
              <a:rPr lang="nl-NL" dirty="0"/>
              <a:t>De ontstaansgeschiedenis beschrijven van vrijetijd.</a:t>
            </a:r>
          </a:p>
          <a:p>
            <a:r>
              <a:rPr lang="nl-NL" dirty="0"/>
              <a:t>Beschrijven hoe men tegen de huidige vrijetijd aan kijkt. </a:t>
            </a:r>
          </a:p>
          <a:p>
            <a:r>
              <a:rPr lang="nl-NL" dirty="0"/>
              <a:t>Opdracht: Jouw vrijetijdsbesteding plaatsen binnen jouw leefstijl. </a:t>
            </a:r>
          </a:p>
          <a:p>
            <a:endParaRPr lang="nl-NL" dirty="0"/>
          </a:p>
          <a:p>
            <a:pPr marL="0" indent="0">
              <a:buNone/>
            </a:pPr>
            <a:endParaRPr lang="nl-NL" dirty="0"/>
          </a:p>
        </p:txBody>
      </p:sp>
    </p:spTree>
    <p:extLst>
      <p:ext uri="{BB962C8B-B14F-4D97-AF65-F5344CB8AC3E}">
        <p14:creationId xmlns:p14="http://schemas.microsoft.com/office/powerpoint/2010/main" val="220292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974" y="407800"/>
            <a:ext cx="8860565" cy="648072"/>
          </a:xfrm>
        </p:spPr>
        <p:txBody>
          <a:bodyPr/>
          <a:lstStyle/>
          <a:p>
            <a:r>
              <a:rPr lang="nl-NL" dirty="0"/>
              <a:t>Inhoud les</a:t>
            </a:r>
          </a:p>
        </p:txBody>
      </p:sp>
      <p:sp>
        <p:nvSpPr>
          <p:cNvPr id="3" name="Tijdelijke aanduiding voor inhoud 2"/>
          <p:cNvSpPr>
            <a:spLocks noGrp="1"/>
          </p:cNvSpPr>
          <p:nvPr>
            <p:ph idx="1"/>
          </p:nvPr>
        </p:nvSpPr>
        <p:spPr>
          <a:xfrm>
            <a:off x="503766" y="1320297"/>
            <a:ext cx="8846773" cy="4929411"/>
          </a:xfrm>
        </p:spPr>
        <p:txBody>
          <a:bodyPr/>
          <a:lstStyle/>
          <a:p>
            <a:r>
              <a:rPr lang="nl-NL" dirty="0"/>
              <a:t>Geschiedenis ontstaan vrijetijd</a:t>
            </a:r>
          </a:p>
        </p:txBody>
      </p:sp>
    </p:spTree>
    <p:extLst>
      <p:ext uri="{BB962C8B-B14F-4D97-AF65-F5344CB8AC3E}">
        <p14:creationId xmlns:p14="http://schemas.microsoft.com/office/powerpoint/2010/main" val="119859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974" y="407800"/>
            <a:ext cx="8860565" cy="648072"/>
          </a:xfrm>
        </p:spPr>
        <p:txBody>
          <a:bodyPr/>
          <a:lstStyle/>
          <a:p>
            <a:r>
              <a:rPr lang="nl-NL" dirty="0"/>
              <a:t>Vrije tijd</a:t>
            </a:r>
          </a:p>
        </p:txBody>
      </p:sp>
      <p:sp>
        <p:nvSpPr>
          <p:cNvPr id="3" name="Tijdelijke aanduiding voor inhoud 2"/>
          <p:cNvSpPr>
            <a:spLocks noGrp="1"/>
          </p:cNvSpPr>
          <p:nvPr>
            <p:ph idx="1"/>
          </p:nvPr>
        </p:nvSpPr>
        <p:spPr>
          <a:xfrm>
            <a:off x="489974" y="1309048"/>
            <a:ext cx="11029091" cy="4929411"/>
          </a:xfrm>
        </p:spPr>
        <p:txBody>
          <a:bodyPr/>
          <a:lstStyle/>
          <a:p>
            <a:r>
              <a:rPr lang="nl-NL" dirty="0"/>
              <a:t>Sociaal fenomeen, verbonden met menselijk handelen.</a:t>
            </a:r>
          </a:p>
          <a:p>
            <a:r>
              <a:rPr lang="nl-NL" dirty="0"/>
              <a:t>Begrijpen? Geschiedenis bestuderen.</a:t>
            </a:r>
          </a:p>
          <a:p>
            <a:endParaRPr lang="nl-NL" dirty="0"/>
          </a:p>
          <a:p>
            <a:endParaRPr lang="nl-NL" dirty="0"/>
          </a:p>
          <a:p>
            <a:endParaRPr lang="nl-NL" dirty="0"/>
          </a:p>
        </p:txBody>
      </p:sp>
    </p:spTree>
    <p:extLst>
      <p:ext uri="{BB962C8B-B14F-4D97-AF65-F5344CB8AC3E}">
        <p14:creationId xmlns:p14="http://schemas.microsoft.com/office/powerpoint/2010/main" val="182923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432" y="407800"/>
            <a:ext cx="9340890" cy="648072"/>
          </a:xfrm>
        </p:spPr>
        <p:txBody>
          <a:bodyPr/>
          <a:lstStyle/>
          <a:p>
            <a:r>
              <a:rPr lang="nl-NL" dirty="0"/>
              <a:t>Geschiedenis vrije tijd</a:t>
            </a:r>
          </a:p>
        </p:txBody>
      </p:sp>
      <p:sp>
        <p:nvSpPr>
          <p:cNvPr id="4" name="Tekstvak 3">
            <a:extLst>
              <a:ext uri="{FF2B5EF4-FFF2-40B4-BE49-F238E27FC236}">
                <a16:creationId xmlns:a16="http://schemas.microsoft.com/office/drawing/2014/main" id="{34BBBF12-A3C4-0E16-7977-F1C405039A00}"/>
              </a:ext>
            </a:extLst>
          </p:cNvPr>
          <p:cNvSpPr txBox="1"/>
          <p:nvPr/>
        </p:nvSpPr>
        <p:spPr>
          <a:xfrm>
            <a:off x="629392" y="1460664"/>
            <a:ext cx="10628416" cy="4893647"/>
          </a:xfrm>
          <a:prstGeom prst="rect">
            <a:avLst/>
          </a:prstGeom>
          <a:noFill/>
        </p:spPr>
        <p:txBody>
          <a:bodyPr wrap="square" rtlCol="0">
            <a:spAutoFit/>
          </a:bodyPr>
          <a:lstStyle/>
          <a:p>
            <a:r>
              <a:rPr lang="nl-NL" sz="2400" dirty="0"/>
              <a:t>Veel misvattingen</a:t>
            </a:r>
          </a:p>
          <a:p>
            <a:endParaRPr lang="nl-NL" sz="2400" dirty="0"/>
          </a:p>
          <a:p>
            <a:pPr marL="285750" indent="-285750">
              <a:buFont typeface="Arial" panose="020B0604020202020204" pitchFamily="34" charset="0"/>
              <a:buChar char="•"/>
            </a:pPr>
            <a:r>
              <a:rPr lang="nl-NL" sz="2400" dirty="0"/>
              <a:t>Men </a:t>
            </a:r>
            <a:r>
              <a:rPr lang="nl-NL" sz="2400" b="1" dirty="0">
                <a:solidFill>
                  <a:srgbClr val="7030A0"/>
                </a:solidFill>
              </a:rPr>
              <a:t>denkt</a:t>
            </a:r>
            <a:r>
              <a:rPr lang="nl-NL" sz="2400" dirty="0"/>
              <a:t> dat vrije tijd van alle tijden is.</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Vrije tijd is een relatief </a:t>
            </a:r>
            <a:r>
              <a:rPr lang="nl-NL" sz="2400" b="1" dirty="0">
                <a:solidFill>
                  <a:srgbClr val="7030A0"/>
                </a:solidFill>
              </a:rPr>
              <a:t>jong</a:t>
            </a:r>
            <a:r>
              <a:rPr lang="nl-NL" sz="2400" dirty="0"/>
              <a:t> begrip.</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Het duurde tot de 20e eeuw voordat de gewone westerse samenleving een </a:t>
            </a:r>
            <a:r>
              <a:rPr lang="nl-NL" sz="2400" b="1" dirty="0">
                <a:solidFill>
                  <a:srgbClr val="7030A0"/>
                </a:solidFill>
              </a:rPr>
              <a:t>besef</a:t>
            </a:r>
            <a:r>
              <a:rPr lang="nl-NL" sz="2400" dirty="0"/>
              <a:t> van vrije tijd had.</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400" dirty="0"/>
              <a:t>We hebben steeds meer vrije tijd… </a:t>
            </a:r>
          </a:p>
          <a:p>
            <a:r>
              <a:rPr lang="nl-NL" sz="2400" dirty="0"/>
              <a:t>	Sinds de jaren 70 is aantal uren dat de gemiddelde Nederlander vrij 	is 	van verplichtingen </a:t>
            </a:r>
            <a:r>
              <a:rPr lang="nl-NL" sz="2400" b="1" dirty="0">
                <a:solidFill>
                  <a:srgbClr val="7030A0"/>
                </a:solidFill>
              </a:rPr>
              <a:t>gedaald</a:t>
            </a:r>
            <a:r>
              <a:rPr lang="nl-NL" sz="2400" dirty="0"/>
              <a:t>. </a:t>
            </a:r>
          </a:p>
          <a:p>
            <a:endParaRPr lang="nl-NL" sz="2400" dirty="0"/>
          </a:p>
        </p:txBody>
      </p:sp>
    </p:spTree>
    <p:extLst>
      <p:ext uri="{BB962C8B-B14F-4D97-AF65-F5344CB8AC3E}">
        <p14:creationId xmlns:p14="http://schemas.microsoft.com/office/powerpoint/2010/main" val="3054358872"/>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332B6B-C742-4639-9E68-A3EA35F11653}">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19912DD4-919F-4888-8D24-DBC642A7A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804615-4491-4886-BE0E-0516FF3FF2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Yuverta_blanco</Template>
  <TotalTime>704</TotalTime>
  <Words>1124</Words>
  <Application>Microsoft Office PowerPoint</Application>
  <PresentationFormat>Breedbeeld</PresentationFormat>
  <Paragraphs>137</Paragraphs>
  <Slides>16</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Wingdings</vt:lpstr>
      <vt:lpstr>Yuverta_blanco</vt:lpstr>
      <vt:lpstr>Mijn Leefomgeving expertles Vrijetijd</vt:lpstr>
      <vt:lpstr>PowerPoint-presentatie</vt:lpstr>
      <vt:lpstr>Vandaag</vt:lpstr>
      <vt:lpstr>Vorige week </vt:lpstr>
      <vt:lpstr>Vragen over TP vrijetijd?</vt:lpstr>
      <vt:lpstr>Leerdoel</vt:lpstr>
      <vt:lpstr>Inhoud les</vt:lpstr>
      <vt:lpstr>Vrije tijd</vt:lpstr>
      <vt:lpstr>Geschiedenis vrije tijd</vt:lpstr>
      <vt:lpstr>Vrije tijd tot circa 1850</vt:lpstr>
      <vt:lpstr>Vrije tijd 1850-1920</vt:lpstr>
      <vt:lpstr>Vrije tijd 1920 - 1990</vt:lpstr>
      <vt:lpstr>Vrije tijd 1920 - 1990</vt:lpstr>
      <vt:lpstr>VT nu</vt:lpstr>
      <vt:lpstr>Jouw vrijetijd besteding</vt:lpstr>
      <vt:lpstr>Leerdoel</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Lotte de Laat</cp:lastModifiedBy>
  <cp:revision>42</cp:revision>
  <dcterms:created xsi:type="dcterms:W3CDTF">2015-07-08T13:48:52Z</dcterms:created>
  <dcterms:modified xsi:type="dcterms:W3CDTF">2023-10-05T13:25:07Z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TriggerFlowInfo">
    <vt:lpwstr/>
  </property>
  <property fmtid="{D5CDD505-2E9C-101B-9397-08002B2CF9AE}" pid="4" name="_ExtendedDescription">
    <vt:lpwstr/>
  </property>
</Properties>
</file>